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6" r:id="rId2"/>
    <p:sldId id="257" r:id="rId3"/>
    <p:sldId id="258" r:id="rId4"/>
    <p:sldId id="260" r:id="rId5"/>
    <p:sldId id="261" r:id="rId6"/>
    <p:sldId id="272" r:id="rId7"/>
    <p:sldId id="273" r:id="rId8"/>
    <p:sldId id="275" r:id="rId9"/>
    <p:sldId id="262" r:id="rId10"/>
    <p:sldId id="265" r:id="rId11"/>
    <p:sldId id="264" r:id="rId12"/>
    <p:sldId id="263" r:id="rId13"/>
    <p:sldId id="266" r:id="rId14"/>
    <p:sldId id="267" r:id="rId15"/>
    <p:sldId id="268" r:id="rId16"/>
    <p:sldId id="269" r:id="rId17"/>
    <p:sldId id="270" r:id="rId18"/>
    <p:sldId id="271" r:id="rId19"/>
    <p:sldId id="276" r:id="rId20"/>
    <p:sldId id="277" r:id="rId21"/>
    <p:sldId id="278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5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PREGLED%20DEJAVNOSTI%20V%20SOLI-4-5-2009%20(2).doc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7620000" cy="584664"/>
          </a:xfrm>
        </p:spPr>
        <p:txBody>
          <a:bodyPr>
            <a:noAutofit/>
          </a:bodyPr>
          <a:lstStyle/>
          <a:p>
            <a:r>
              <a:rPr lang="sl-SI" sz="1200" dirty="0" smtClean="0"/>
              <a:t>Gimnazija Vič</a:t>
            </a:r>
            <a:br>
              <a:rPr lang="sl-SI" sz="1200" dirty="0" smtClean="0"/>
            </a:br>
            <a:r>
              <a:rPr lang="sl-SI" sz="1200" dirty="0" smtClean="0"/>
              <a:t> </a:t>
            </a:r>
            <a:r>
              <a:rPr lang="sl-SI" sz="1200" dirty="0" smtClean="0"/>
              <a:t>Nadarjenost </a:t>
            </a:r>
            <a:r>
              <a:rPr lang="sl-SI" sz="1200" dirty="0" smtClean="0"/>
              <a:t>je dar</a:t>
            </a:r>
            <a:endParaRPr lang="sl-SI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0292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sl-SI" sz="4000" b="1" dirty="0" smtClean="0"/>
          </a:p>
          <a:p>
            <a:pPr algn="ctr">
              <a:buNone/>
            </a:pPr>
            <a:r>
              <a:rPr lang="sl-SI" sz="4000" b="1" dirty="0" smtClean="0">
                <a:latin typeface="Arial" pitchFamily="34" charset="0"/>
                <a:cs typeface="Arial" pitchFamily="34" charset="0"/>
              </a:rPr>
              <a:t>Koncept nadarjenih skozi pregled dejavnosti za nadarjene in zainteresirane dijake kot primer celostnega aktivnega učenja</a:t>
            </a:r>
          </a:p>
          <a:p>
            <a:pPr algn="ctr">
              <a:buNone/>
            </a:pPr>
            <a:endParaRPr lang="sl-SI" sz="40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l-SI" sz="2800" b="1" dirty="0" smtClean="0">
                <a:latin typeface="Arial" pitchFamily="34" charset="0"/>
                <a:cs typeface="Arial" pitchFamily="34" charset="0"/>
              </a:rPr>
              <a:t>Vanja Špelko in Nuša Završnik Ražen</a:t>
            </a:r>
          </a:p>
          <a:p>
            <a:pPr algn="ctr">
              <a:buNone/>
            </a:pPr>
            <a:r>
              <a:rPr lang="sl-SI" sz="2800" b="1" dirty="0" smtClean="0">
                <a:latin typeface="Arial" pitchFamily="34" charset="0"/>
                <a:cs typeface="Arial" pitchFamily="34" charset="0"/>
              </a:rPr>
              <a:t>Zreče, 1. 7. </a:t>
            </a:r>
            <a:r>
              <a:rPr lang="sl-SI" sz="2800" b="1" dirty="0" smtClean="0">
                <a:latin typeface="Arial" pitchFamily="34" charset="0"/>
                <a:cs typeface="Arial" pitchFamily="34" charset="0"/>
              </a:rPr>
              <a:t>2009</a:t>
            </a:r>
          </a:p>
          <a:p>
            <a:pPr algn="ctr">
              <a:buNone/>
            </a:pPr>
            <a:endParaRPr lang="sl-SI" sz="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l-SI" sz="1000" dirty="0" smtClean="0"/>
              <a:t>Operacijo delno financira Evropska unija iz Evropskega socialnega sklada ter Ministrstvo za šolstvo in šport. Operacija se izvaja v okviru Operativnega programa razvoja človeških virov v obdobju 2007-2013, razvojne prioritete: Razvoj človeških virov in vseživljenjsko učenje; prednostne usmeritve: Izboljšanje kakovosti in učinkovitosti sistemov izobraževanja in usposabljanja.</a:t>
            </a:r>
          </a:p>
          <a:p>
            <a:pPr algn="ctr">
              <a:buNone/>
            </a:pPr>
            <a:endParaRPr lang="sl-SI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  <p:pic>
        <p:nvPicPr>
          <p:cNvPr id="23553" name="Picture 1" descr="logo_MSS_c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609600"/>
            <a:ext cx="2825750" cy="573088"/>
          </a:xfrm>
          <a:prstGeom prst="rect">
            <a:avLst/>
          </a:prstGeom>
          <a:noFill/>
        </p:spPr>
      </p:pic>
      <p:pic>
        <p:nvPicPr>
          <p:cNvPr id="23555" name="Picture 3" descr="LOGOTIP-ESS-SLO-C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6700" y="457200"/>
            <a:ext cx="2495550" cy="719138"/>
          </a:xfrm>
          <a:prstGeom prst="rect">
            <a:avLst/>
          </a:prstGeom>
          <a:noFill/>
        </p:spPr>
      </p:pic>
      <p:pic>
        <p:nvPicPr>
          <p:cNvPr id="23554" name="Picture 2" descr="primaren%20c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457200"/>
            <a:ext cx="571501" cy="762000"/>
          </a:xfrm>
          <a:prstGeom prst="rect">
            <a:avLst/>
          </a:prstGeom>
          <a:noFill/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48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</a:t>
            </a:r>
            <a:endParaRPr kumimoji="0" lang="sl-S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457200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800" i="1" dirty="0" smtClean="0"/>
              <a:t> </a:t>
            </a:r>
            <a:r>
              <a:rPr lang="sl-SI" sz="2800" b="1" i="1" u="sng" dirty="0" smtClean="0"/>
              <a:t>Struktura</a:t>
            </a:r>
            <a:r>
              <a:rPr lang="sl-SI" sz="2800" i="1" dirty="0" smtClean="0"/>
              <a:t>                                    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romanUcPeriod"/>
            </a:pPr>
            <a:endParaRPr lang="sl-SI" sz="2400" b="1" dirty="0" smtClean="0"/>
          </a:p>
          <a:p>
            <a:pPr>
              <a:buFont typeface="Wingdings" pitchFamily="2" charset="2"/>
              <a:buChar char="Ø"/>
            </a:pPr>
            <a:endParaRPr lang="sl-SI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l-SI" sz="2400" b="1" dirty="0" smtClean="0"/>
          </a:p>
          <a:p>
            <a:pPr>
              <a:buNone/>
            </a:pPr>
            <a:endParaRPr lang="sl-SI" sz="2800" b="1" dirty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1" y="1600203"/>
          <a:ext cx="8381999" cy="4571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194"/>
                <a:gridCol w="2038350"/>
                <a:gridCol w="1481725"/>
                <a:gridCol w="1541830"/>
                <a:gridCol w="1358900"/>
              </a:tblGrid>
              <a:tr h="415636">
                <a:tc gridSpan="5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415636">
                <a:tc gridSpan="5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PO  PREDMETIH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415636">
                <a:tc gridSpan="2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pouk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izven pouka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415636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vsi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višja raven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krožki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tekmovanja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drugo</a:t>
                      </a:r>
                      <a:endParaRPr lang="sl-SI" dirty="0"/>
                    </a:p>
                  </a:txBody>
                  <a:tcPr/>
                </a:tc>
              </a:tr>
              <a:tr h="415636"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415636">
                <a:tc gridSpan="5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PONUDBA  ZA  RAZREDE  IN  POSAMEZNIKE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415636">
                <a:tc gridSpan="2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Oddelčna skupnost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Fakultativne dejavnosti - posamezniki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415636">
                <a:tc gridSpan="2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415636">
                <a:tc gridSpan="5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MOŽNOSTI  V  OKVIRU  DIJAŠKE</a:t>
                      </a:r>
                      <a:r>
                        <a:rPr lang="sl-SI" baseline="0" dirty="0" smtClean="0"/>
                        <a:t>  SKUPNOSTI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415636">
                <a:tc gridSpan="2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cilji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obstoječi projekti</a:t>
                      </a:r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415636">
                <a:tc gridSpan="5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457200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800" i="1" dirty="0" smtClean="0"/>
              <a:t> </a:t>
            </a:r>
            <a:r>
              <a:rPr lang="sl-SI" sz="2800" b="1" i="1" u="sng" dirty="0" smtClean="0"/>
              <a:t>Po predmetih</a:t>
            </a:r>
            <a:r>
              <a:rPr lang="sl-SI" sz="2800" i="1" dirty="0" smtClean="0"/>
              <a:t>                            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romanUcPeriod"/>
            </a:pPr>
            <a:endParaRPr lang="sl-SI" sz="2400" b="1" dirty="0" smtClean="0"/>
          </a:p>
          <a:p>
            <a:pPr marL="514350" lvl="0" indent="-514350">
              <a:buFont typeface="Wingdings" pitchFamily="2" charset="2"/>
              <a:buChar char="Ø"/>
            </a:pPr>
            <a:endParaRPr lang="sl-SI" sz="3800" dirty="0" smtClean="0"/>
          </a:p>
          <a:p>
            <a:endParaRPr lang="sl-SI" sz="2400" dirty="0" smtClean="0"/>
          </a:p>
          <a:p>
            <a:pPr>
              <a:buNone/>
            </a:pPr>
            <a:endParaRPr lang="sl-SI" sz="2400" dirty="0" smtClean="0"/>
          </a:p>
          <a:p>
            <a:pPr>
              <a:buFont typeface="Wingdings" pitchFamily="2" charset="2"/>
              <a:buChar char="Ø"/>
            </a:pPr>
            <a:endParaRPr lang="sl-SI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l-SI" sz="2400" b="1" dirty="0" smtClean="0"/>
          </a:p>
          <a:p>
            <a:pPr>
              <a:buNone/>
            </a:pPr>
            <a:endParaRPr lang="sl-SI" sz="2800" b="1" dirty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2514600"/>
          <a:ext cx="7772399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3200400"/>
                <a:gridCol w="3124199"/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PREDMET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POUK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IZVEN POUKA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slovenščina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matematika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angleščina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nemščina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...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...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...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457200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800" i="1" dirty="0" smtClean="0"/>
              <a:t> </a:t>
            </a:r>
            <a:r>
              <a:rPr lang="sl-SI" sz="2800" b="1" i="1" u="sng" dirty="0" smtClean="0"/>
              <a:t>Matematika – za vse</a:t>
            </a:r>
            <a:r>
              <a:rPr lang="sl-SI" sz="2800" i="1" dirty="0" smtClean="0"/>
              <a:t>              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b="1" dirty="0" smtClean="0"/>
              <a:t> </a:t>
            </a:r>
            <a:endParaRPr lang="sl-SI" sz="2400" dirty="0" smtClean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1447800"/>
          <a:ext cx="8610600" cy="5267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0600"/>
              </a:tblGrid>
              <a:tr h="390841">
                <a:tc>
                  <a:txBody>
                    <a:bodyPr/>
                    <a:lstStyle/>
                    <a:p>
                      <a:r>
                        <a:rPr lang="sl-SI" dirty="0" smtClean="0"/>
                        <a:t>POUK – za</a:t>
                      </a:r>
                      <a:r>
                        <a:rPr lang="sl-SI" baseline="0" dirty="0" smtClean="0"/>
                        <a:t> vse</a:t>
                      </a:r>
                      <a:endParaRPr lang="sl-SI" dirty="0"/>
                    </a:p>
                  </a:txBody>
                  <a:tcPr/>
                </a:tc>
              </a:tr>
              <a:tr h="396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izdelava seminarske naloge (s predstavitvijo – plakat, elektronske prosojnice)</a:t>
                      </a:r>
                    </a:p>
                  </a:txBody>
                  <a:tcPr/>
                </a:tc>
              </a:tr>
              <a:tr h="396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dodatne naloge za domačo nalogo ali dodatno delo v času pouka (zahtevnejše naloge, avtentične naloge v povezavi z drugimi predmeti, druga snov, strukturirane naloge), na voljo v spletni učilnici</a:t>
                      </a:r>
                    </a:p>
                  </a:txBody>
                  <a:tcPr/>
                </a:tc>
              </a:tr>
              <a:tr h="396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izbira teme za projektno nalogo v 1. letniku v povezavi z informatiko</a:t>
                      </a:r>
                    </a:p>
                  </a:txBody>
                  <a:tcPr/>
                </a:tc>
              </a:tr>
              <a:tr h="396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dodatne naloge pri pisnem ocenjevanju znanja (nad 100 %)</a:t>
                      </a:r>
                    </a:p>
                  </a:txBody>
                  <a:tcPr/>
                </a:tc>
              </a:tr>
              <a:tr h="396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dijak vodi uro pouka (temo izbere v dogovoru z učiteljem)</a:t>
                      </a:r>
                    </a:p>
                  </a:txBody>
                  <a:tcPr/>
                </a:tc>
              </a:tr>
              <a:tr h="396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izbira primera iz vsakdanjega življenja in razlaga v skupinah v oddelku</a:t>
                      </a:r>
                    </a:p>
                  </a:txBody>
                  <a:tcPr/>
                </a:tc>
              </a:tr>
              <a:tr h="396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sestavljanje pisnega ocenjevanja znanja za preverjanje znanja</a:t>
                      </a:r>
                    </a:p>
                  </a:txBody>
                  <a:tcPr/>
                </a:tc>
              </a:tr>
              <a:tr h="396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izdelava modela poliedra</a:t>
                      </a:r>
                    </a:p>
                  </a:txBody>
                  <a:tcPr/>
                </a:tc>
              </a:tr>
              <a:tr h="396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učna pomoč sošolcem v času pouka in izven njega</a:t>
                      </a:r>
                    </a:p>
                  </a:txBody>
                  <a:tcPr/>
                </a:tc>
              </a:tr>
              <a:tr h="396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programiranje matematičnih algoritmov</a:t>
                      </a:r>
                    </a:p>
                  </a:txBody>
                  <a:tcPr/>
                </a:tc>
              </a:tr>
              <a:tr h="396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obisk govorilne ure pri učitelju za dodatna vprašanja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457200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800" i="1" dirty="0" smtClean="0"/>
              <a:t> </a:t>
            </a:r>
            <a:r>
              <a:rPr lang="sl-SI" sz="2800" b="1" i="1" u="sng" dirty="0" smtClean="0"/>
              <a:t>Matematika – višja raven</a:t>
            </a:r>
            <a:r>
              <a:rPr lang="sl-SI" sz="2800" i="1" dirty="0" smtClean="0"/>
              <a:t>      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b="1" dirty="0" smtClean="0"/>
              <a:t> </a:t>
            </a:r>
            <a:endParaRPr lang="sl-SI" sz="2400" dirty="0" smtClean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1533899"/>
          <a:ext cx="8229600" cy="2276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606960">
                <a:tc>
                  <a:txBody>
                    <a:bodyPr/>
                    <a:lstStyle/>
                    <a:p>
                      <a:r>
                        <a:rPr lang="sl-SI" dirty="0" smtClean="0"/>
                        <a:t>POUK – višja raven</a:t>
                      </a:r>
                      <a:endParaRPr lang="sl-SI" dirty="0"/>
                    </a:p>
                  </a:txBody>
                  <a:tcPr/>
                </a:tc>
              </a:tr>
              <a:tr h="606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izbirna ura višjega nivoja matematike za dijake 3. in 4. letnika</a:t>
                      </a:r>
                    </a:p>
                  </a:txBody>
                  <a:tcPr/>
                </a:tc>
              </a:tr>
              <a:tr h="10621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pri izbirnih urah v 3. letniku možnost izbire nalog pri pisnem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(v okviru 100 %) ocenjevanju znanja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457200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800" i="1" dirty="0" smtClean="0"/>
              <a:t> </a:t>
            </a:r>
            <a:r>
              <a:rPr lang="sl-SI" sz="2800" b="1" i="1" u="sng" dirty="0" smtClean="0"/>
              <a:t>Matematika – izven pouka</a:t>
            </a:r>
            <a:r>
              <a:rPr lang="sl-SI" sz="2800" i="1" dirty="0" smtClean="0"/>
              <a:t>   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b="1" dirty="0" smtClean="0"/>
              <a:t> </a:t>
            </a:r>
            <a:endParaRPr lang="sl-SI" sz="2400" dirty="0" smtClean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1" y="1463040"/>
          <a:ext cx="8610599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514600"/>
                <a:gridCol w="4038599"/>
              </a:tblGrid>
              <a:tr h="293057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krožki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tekmovanja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drugo</a:t>
                      </a:r>
                      <a:endParaRPr lang="sl-SI" dirty="0"/>
                    </a:p>
                  </a:txBody>
                  <a:tcPr/>
                </a:tc>
              </a:tr>
              <a:tr h="799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krožek matematike za dijake vseh letnikov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Font typeface="Wingdings" pitchFamily="2" charset="2"/>
                        <a:buChar char="Ø"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matematični Kenguru </a:t>
                      </a:r>
                    </a:p>
                    <a:p>
                      <a:pPr lvl="1" algn="l"/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(šolska raven)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izbirno tekmovanje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državno tekmovanje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predstavitev študijskih programov s področja matematike za dijake 3. in 4. letnika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4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krožek logike za dijake vseh letnikov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logika – šolsko tekm.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logika – državno tekm.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obiskovanje predavanj na fakulteti FMF in na ZOTKS</a:t>
                      </a:r>
                    </a:p>
                  </a:txBody>
                  <a:tcPr/>
                </a:tc>
              </a:tr>
              <a:tr h="434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obvestila za poletne šole (logika), matematika - MARS</a:t>
                      </a:r>
                    </a:p>
                  </a:txBody>
                  <a:tcPr/>
                </a:tc>
              </a:tr>
              <a:tr h="434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raziskovalna naloga (sodelovanje z zunanjimi mentorji) </a:t>
                      </a:r>
                    </a:p>
                  </a:txBody>
                  <a:tcPr/>
                </a:tc>
              </a:tr>
              <a:tr h="434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učenje uporabe računalniškega programa za matematično pismenost</a:t>
                      </a:r>
                    </a:p>
                  </a:txBody>
                  <a:tcPr/>
                </a:tc>
              </a:tr>
              <a:tr h="434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sodelovanje pri pripravi in izvedbi informativnega dneva</a:t>
                      </a:r>
                    </a:p>
                  </a:txBody>
                  <a:tcPr/>
                </a:tc>
              </a:tr>
              <a:tr h="799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organizacija predavanja izbranih poglavij, ki niso v učnem načrtu (glede na interes dijakov) z zunanjimi predavatelji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457200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800" i="1" dirty="0" smtClean="0"/>
              <a:t> </a:t>
            </a:r>
            <a:r>
              <a:rPr lang="sl-SI" sz="2800" b="1" i="1" u="sng" dirty="0" smtClean="0"/>
              <a:t>Športna vzgoja - pouk</a:t>
            </a:r>
            <a:r>
              <a:rPr lang="sl-SI" sz="2800" i="1" dirty="0" smtClean="0"/>
              <a:t>             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romanUcPeriod"/>
            </a:pPr>
            <a:endParaRPr lang="sl-SI" sz="2400" b="1" dirty="0" smtClean="0"/>
          </a:p>
          <a:p>
            <a:pPr>
              <a:buFont typeface="Wingdings" pitchFamily="2" charset="2"/>
              <a:buChar char="Ø"/>
            </a:pPr>
            <a:endParaRPr lang="sl-SI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l-SI" sz="2400" b="1" dirty="0" smtClean="0"/>
          </a:p>
          <a:p>
            <a:pPr>
              <a:buNone/>
            </a:pPr>
            <a:endParaRPr lang="sl-SI" sz="2800" b="1" dirty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5794" y="1600203"/>
          <a:ext cx="8077205" cy="4332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7205"/>
              </a:tblGrid>
              <a:tr h="653142">
                <a:tc>
                  <a:txBody>
                    <a:bodyPr/>
                    <a:lstStyle/>
                    <a:p>
                      <a:r>
                        <a:rPr lang="sl-SI" dirty="0" smtClean="0"/>
                        <a:t>POUK</a:t>
                      </a:r>
                      <a:endParaRPr lang="sl-SI" dirty="0"/>
                    </a:p>
                  </a:txBody>
                  <a:tcPr/>
                </a:tc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izbira vloge v skupinskih športih: košarka, odbojka, nogomet, rokomet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izbira dejavnosti za športni dan (pohod, smučanje, sankanje, drsanje)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možnost preskusiti se v tenisu, namiznem tenisu, badmintonu, hokeju v dvorani, baseballu, squashu, v različnih plesnih tehnikah, borilnih športih, plezanju na umetni steni, lokostrelstvu, rolkanju, gorskem kolesarjenju, teku na smučeh, veslanju, raftingu ipd.</a:t>
                      </a:r>
                    </a:p>
                  </a:txBody>
                  <a:tcPr/>
                </a:tc>
              </a:tr>
              <a:tr h="6531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možnost preskusiti tehniko joge, sproščanja</a:t>
                      </a:r>
                    </a:p>
                    <a:p>
                      <a:endParaRPr lang="sl-SI" dirty="0"/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457200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800" i="1" dirty="0" smtClean="0"/>
              <a:t> </a:t>
            </a:r>
            <a:r>
              <a:rPr lang="sl-SI" sz="2800" b="1" i="1" u="sng" dirty="0" smtClean="0"/>
              <a:t>Športna vzgoja – izven pouka</a:t>
            </a:r>
            <a:r>
              <a:rPr lang="sl-SI" sz="2800" i="1" dirty="0" smtClean="0"/>
              <a:t>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b="1" dirty="0" smtClean="0"/>
              <a:t> </a:t>
            </a:r>
            <a:endParaRPr lang="sl-SI" sz="2400" dirty="0" smtClean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1" y="1463040"/>
          <a:ext cx="8610599" cy="5211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514600"/>
                <a:gridCol w="4038599"/>
              </a:tblGrid>
              <a:tr h="293057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krožki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tekmovanja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drugo</a:t>
                      </a:r>
                      <a:endParaRPr lang="sl-SI" dirty="0"/>
                    </a:p>
                  </a:txBody>
                  <a:tcPr/>
                </a:tc>
              </a:tr>
              <a:tr h="799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krožek floorball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šolska tekmovanja za dijake v športih: odbojka, nogomet, košarka, namizni tenis,...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možnost smučanja ob sobotah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4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 želji dijakov odbojka, košarka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kolesarjenje po Slovenji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4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sodelovanje pri pripravi in izvedbi informativnega dneva</a:t>
                      </a:r>
                      <a:endParaRPr kumimoji="0" lang="sl-SI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4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4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4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99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457200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800" b="1" i="1" u="sng" dirty="0" smtClean="0"/>
              <a:t>Ponudba – oddelki - pouk</a:t>
            </a:r>
            <a:r>
              <a:rPr lang="sl-SI" sz="2800" i="1" dirty="0" smtClean="0"/>
              <a:t>       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b="1" dirty="0" smtClean="0"/>
              <a:t> </a:t>
            </a:r>
            <a:endParaRPr lang="sl-SI" sz="2400" dirty="0" smtClean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1" y="1463040"/>
          <a:ext cx="8610599" cy="4371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0599"/>
              </a:tblGrid>
              <a:tr h="363986"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/>
                </a:tc>
              </a:tr>
              <a:tr h="636975"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Ø"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Prilagoditve pouka: možnost pridobitve statusa športnika, vzporednega izobraževanja, mladega raziskovalca, »šole«</a:t>
                      </a:r>
                      <a:endParaRPr lang="sl-SI" dirty="0"/>
                    </a:p>
                  </a:txBody>
                  <a:tcPr/>
                </a:tc>
              </a:tr>
              <a:tr h="363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Prilagoditve pouka: možnost sklenitve pedagoške pogodbe</a:t>
                      </a:r>
                    </a:p>
                  </a:txBody>
                  <a:tcPr/>
                </a:tc>
              </a:tr>
              <a:tr h="363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Za lep in zdrav nasmeh – dijaki 1. letnika</a:t>
                      </a:r>
                    </a:p>
                  </a:txBody>
                  <a:tcPr/>
                </a:tc>
              </a:tr>
              <a:tr h="363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Tečaj učenje učenja za dijake 1. letnika</a:t>
                      </a:r>
                    </a:p>
                  </a:txBody>
                  <a:tcPr/>
                </a:tc>
              </a:tr>
              <a:tr h="363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sl-SI" dirty="0" smtClean="0"/>
                        <a:t> </a:t>
                      </a: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Spoznavni tabor, dva dneva, za dijake 1. letnika</a:t>
                      </a:r>
                    </a:p>
                  </a:txBody>
                  <a:tcPr/>
                </a:tc>
              </a:tr>
              <a:tr h="4391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Knjižnično – informacijska znanja za dijake 1. letniki</a:t>
                      </a:r>
                    </a:p>
                  </a:txBody>
                  <a:tcPr/>
                </a:tc>
              </a:tr>
              <a:tr h="363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sl-SI" dirty="0" smtClean="0"/>
                        <a:t> </a:t>
                      </a: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Zdrava prehrana in telesna teža za dijake 2. letnika</a:t>
                      </a:r>
                    </a:p>
                  </a:txBody>
                  <a:tcPr/>
                </a:tc>
              </a:tr>
              <a:tr h="363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Mladostnik in zdrava spolnost za dijake 2. letnika</a:t>
                      </a:r>
                    </a:p>
                  </a:txBody>
                  <a:tcPr/>
                </a:tc>
              </a:tr>
              <a:tr h="363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Raziskovalni tabori za dijake 2. letnika</a:t>
                      </a:r>
                    </a:p>
                  </a:txBody>
                  <a:tcPr/>
                </a:tc>
              </a:tr>
              <a:tr h="363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»Spomin – učenje – stres« za dijake 3. letnika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457200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800" b="1" i="1" u="sng" dirty="0" smtClean="0"/>
              <a:t>Ponudba - oddelki</a:t>
            </a:r>
            <a:r>
              <a:rPr lang="sl-SI" sz="2800" i="1" dirty="0" smtClean="0"/>
              <a:t>                    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b="1" dirty="0" smtClean="0"/>
              <a:t> </a:t>
            </a:r>
            <a:endParaRPr lang="sl-SI" sz="2400" dirty="0" smtClean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1" y="1463040"/>
          <a:ext cx="8610599" cy="4600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0599"/>
              </a:tblGrid>
              <a:tr h="348168"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/>
                </a:tc>
              </a:tr>
              <a:tr h="3939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Državljanska kultura za dijake 3. letnika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Osnove prava in predstavitev slovenskega pravnega sistema in njegovih temeljnih institucij za dijake 3. letnika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Predavanje ob svetovanem dnevu boja proti AIDSU za vse dijake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sl-SI" dirty="0" smtClean="0"/>
                        <a:t> </a:t>
                      </a: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Maturantski običaji na slovenskem za dijake 4. letniki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Kulturno – umetniške vsebine (gledališke predstave, kulturni maraton, razstave likovnih del, razstava) za vse dijake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sl-SI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457200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800" b="1" i="1" u="sng" dirty="0" smtClean="0"/>
              <a:t>Ponudba - posamezniki</a:t>
            </a:r>
            <a:r>
              <a:rPr lang="sl-SI" sz="2800" i="1" dirty="0" smtClean="0"/>
              <a:t>          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b="1" dirty="0" smtClean="0"/>
              <a:t> </a:t>
            </a:r>
            <a:endParaRPr lang="sl-SI" sz="2400" dirty="0" smtClean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1" y="1463040"/>
          <a:ext cx="8610599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0599"/>
              </a:tblGrid>
              <a:tr h="348168"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/>
                </a:tc>
              </a:tr>
              <a:tr h="3939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Možnost vključitve v dijaško skupnost in vplivanja na delovanje šole (pouk, izbirne vsebine, koncerti, sprejem novincev, prehrana …)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Možnost, da se dijak na svojo pobudo odloči za identifikacijo nadarjenosti (testiranje)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Možnost učenja ruščine – fakultativno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Konverzacija v angleškem jeziku z naravnem govorcem 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Ustvarjalne delavnice: mozaik, glina, svila, grafika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Možnost vključitve v izmenjavo dijakov s Švedsko, Španijo, Madžarsko, z Gimnazijo  v Ormožu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Možnost udeležbe enega dijaka v izmenjavi Slovenija – Danska (Društvo slovensko-danskega prijateljstvu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Šila, improvizacijsko gledališče 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Možnost vključitve v skupino, ki upravlja šolski radio 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Filmski krožek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Krožek GO v sodelovanju z GO zvezo Slovenije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543800" cy="737064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b="1" i="1" u="sng" dirty="0" smtClean="0">
                <a:latin typeface="Arial" pitchFamily="34" charset="0"/>
                <a:cs typeface="Arial" pitchFamily="34" charset="0"/>
              </a:rPr>
              <a:t>Zgodovina </a:t>
            </a:r>
            <a:r>
              <a:rPr lang="sl-SI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l-SI" sz="2800" dirty="0" smtClean="0"/>
              <a:t>                               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2400" b="1" dirty="0" smtClean="0">
                <a:latin typeface="Arial" pitchFamily="34" charset="0"/>
                <a:cs typeface="Arial" pitchFamily="34" charset="0"/>
              </a:rPr>
              <a:t>Zadnjih 12 let se na Gimnazijo Vič vpisujejo dijaki , ki so sposobni in/ali si želijo delati več</a:t>
            </a:r>
          </a:p>
          <a:p>
            <a:pPr>
              <a:buFont typeface="Wingdings" pitchFamily="2" charset="2"/>
              <a:buChar char="Ø"/>
            </a:pPr>
            <a:endParaRPr lang="sl-SI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l-SI" sz="2400" b="1" dirty="0" smtClean="0">
                <a:latin typeface="Arial" pitchFamily="34" charset="0"/>
                <a:cs typeface="Arial" pitchFamily="34" charset="0"/>
              </a:rPr>
              <a:t>2005/06 - konstituiranje skupine za nadarjene dijake na Gimnaziji Vič</a:t>
            </a:r>
          </a:p>
          <a:p>
            <a:pPr>
              <a:buNone/>
            </a:pPr>
            <a:endParaRPr lang="sl-SI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l-SI" sz="2400" b="1" dirty="0" smtClean="0">
                <a:latin typeface="Arial" pitchFamily="34" charset="0"/>
                <a:cs typeface="Arial" pitchFamily="34" charset="0"/>
              </a:rPr>
              <a:t>15. marec 2007 – strokovni svet RS za splošno izobraževanje sprejme Koncept  vzgojnoizobraževalnega dela z nadarjenimi dijaki</a:t>
            </a:r>
          </a:p>
          <a:p>
            <a:pPr>
              <a:buFont typeface="Wingdings" pitchFamily="2" charset="2"/>
              <a:buChar char="Ø"/>
            </a:pPr>
            <a:endParaRPr lang="sl-SI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l-SI" sz="2400" b="1" dirty="0" smtClean="0">
                <a:latin typeface="Arial" pitchFamily="34" charset="0"/>
                <a:cs typeface="Arial" pitchFamily="34" charset="0"/>
              </a:rPr>
              <a:t>2007/08 steče projekt 10 šol za pomoč pri oblikovanju načrta za delo z nadarjenimi - seminarji</a:t>
            </a:r>
          </a:p>
          <a:p>
            <a:pPr>
              <a:buFont typeface="Wingdings" pitchFamily="2" charset="2"/>
              <a:buChar char="Ø"/>
            </a:pPr>
            <a:endParaRPr lang="sl-SI" sz="2400" b="1" dirty="0" smtClean="0"/>
          </a:p>
          <a:p>
            <a:pPr>
              <a:buFont typeface="Wingdings" pitchFamily="2" charset="2"/>
              <a:buChar char="Ø"/>
            </a:pPr>
            <a:endParaRPr lang="sl-SI" sz="2400" b="1" dirty="0" smtClean="0"/>
          </a:p>
          <a:p>
            <a:pPr>
              <a:buFont typeface="Wingdings" pitchFamily="2" charset="2"/>
              <a:buChar char="Ø"/>
            </a:pPr>
            <a:endParaRPr lang="sl-SI" sz="2400" b="1" dirty="0" smtClean="0"/>
          </a:p>
          <a:p>
            <a:pPr>
              <a:buFont typeface="Wingdings" pitchFamily="2" charset="2"/>
              <a:buChar char="Ø"/>
            </a:pPr>
            <a:endParaRPr lang="sl-SI" sz="2400" b="1" dirty="0" smtClean="0"/>
          </a:p>
          <a:p>
            <a:pPr>
              <a:buNone/>
            </a:pPr>
            <a:endParaRPr lang="sl-SI" sz="2800" b="1" dirty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457200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800" b="1" i="1" u="sng" dirty="0" smtClean="0"/>
              <a:t>Ponudba - posamezniki</a:t>
            </a:r>
            <a:r>
              <a:rPr lang="sl-SI" sz="2800" i="1" dirty="0" smtClean="0"/>
              <a:t>          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b="1" dirty="0" smtClean="0"/>
              <a:t> </a:t>
            </a:r>
            <a:endParaRPr lang="sl-SI" sz="2400" dirty="0" smtClean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1" y="1463040"/>
          <a:ext cx="8610599" cy="3411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0599"/>
              </a:tblGrid>
              <a:tr h="348168">
                <a:tc>
                  <a:txBody>
                    <a:bodyPr/>
                    <a:lstStyle/>
                    <a:p>
                      <a:pPr algn="ctr"/>
                      <a:endParaRPr lang="sl-SI" dirty="0"/>
                    </a:p>
                  </a:txBody>
                  <a:tcPr/>
                </a:tc>
              </a:tr>
              <a:tr h="3939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Promocija šole na sejmih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Debatni krožek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Vključitev v Unesco klub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Prostovoljno socialno delo z otroki (pomoč v vrtcu, učna pomoč), ostarelimi (druženje v Domu za ostarele), invalidi (pomoč pri opravkih), begunci (Unesco, Azilni dom)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Prostovoljno delo z malimi živalmi (Zavetišče Gmajnice, Klinika za male živali)</a:t>
                      </a:r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sl-S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Vključitev v ponudbo drugih, vladnih in nevladnih organizacij, ki izvajajo programe za dijake (Izida, Center za pomoč mladim …)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sl-SI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sl-SI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Možnosti za vključitev  nadarjenih in zainteresiranih dijakov v različne dejavnosti je na šolah že veliko, dodatni programi za nadarjeni dijake niso nujno potrebni.</a:t>
            </a:r>
          </a:p>
          <a:p>
            <a:pPr algn="ctr">
              <a:buNone/>
            </a:pPr>
            <a:endParaRPr lang="sl-SI" b="1" i="1" dirty="0" smtClean="0"/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2000" dirty="0" smtClean="0"/>
              <a:t>ZA KONEC</a:t>
            </a:r>
            <a:endParaRPr lang="sl-SI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sl-SI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Ko hodiš, pojdi zmeraj do konca.</a:t>
            </a:r>
          </a:p>
          <a:p>
            <a:pPr algn="ctr">
              <a:buNone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Spomladi do rožne cvetice,</a:t>
            </a:r>
          </a:p>
          <a:p>
            <a:pPr algn="ctr">
              <a:buNone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poleti do zrele pšenice,</a:t>
            </a:r>
          </a:p>
          <a:p>
            <a:pPr algn="ctr">
              <a:buNone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jeseni do polne police,</a:t>
            </a:r>
          </a:p>
          <a:p>
            <a:pPr algn="ctr">
              <a:buNone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pozimi do snežne kraljice,</a:t>
            </a:r>
          </a:p>
          <a:p>
            <a:pPr algn="ctr">
              <a:buNone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v knjigi do zadnje vrstice,</a:t>
            </a:r>
          </a:p>
          <a:p>
            <a:pPr algn="ctr">
              <a:buNone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v življenju do prave resnice,</a:t>
            </a:r>
          </a:p>
          <a:p>
            <a:pPr algn="ctr">
              <a:buNone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v sebi do rdečice čez eno in drugo lice.</a:t>
            </a:r>
          </a:p>
          <a:p>
            <a:pPr algn="ctr">
              <a:buNone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A če ne prideš ne prvič, ne drugič</a:t>
            </a:r>
          </a:p>
          <a:p>
            <a:pPr algn="ctr">
              <a:buNone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do krova in pravega kova</a:t>
            </a:r>
          </a:p>
          <a:p>
            <a:pPr algn="ctr">
              <a:buNone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poskusi:  vnovič</a:t>
            </a:r>
          </a:p>
          <a:p>
            <a:pPr algn="ctr">
              <a:buNone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in zopet</a:t>
            </a:r>
          </a:p>
          <a:p>
            <a:pPr algn="ctr">
              <a:buNone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in znova.</a:t>
            </a:r>
          </a:p>
          <a:p>
            <a:pPr algn="ctr">
              <a:buNone/>
            </a:pPr>
            <a:endParaRPr lang="sl-SI" b="1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l-SI" b="1" dirty="0" smtClean="0">
                <a:latin typeface="Arial" pitchFamily="34" charset="0"/>
                <a:cs typeface="Arial" pitchFamily="34" charset="0"/>
              </a:rPr>
              <a:t>TONE PAVČEK</a:t>
            </a:r>
          </a:p>
          <a:p>
            <a:pPr algn="ctr">
              <a:buNone/>
            </a:pPr>
            <a:endParaRPr lang="sl-SI" b="1" i="1" dirty="0" smtClean="0"/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584664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b="1" i="1" u="sng" dirty="0" smtClean="0">
                <a:latin typeface="Arial" pitchFamily="34" charset="0"/>
                <a:cs typeface="Arial" pitchFamily="34" charset="0"/>
              </a:rPr>
              <a:t>Učili smo se in odkrivali</a:t>
            </a:r>
            <a:r>
              <a:rPr lang="sl-SI" sz="2800" b="1" dirty="0" smtClean="0">
                <a:latin typeface="Arial" pitchFamily="34" charset="0"/>
                <a:cs typeface="Arial" pitchFamily="34" charset="0"/>
              </a:rPr>
              <a:t>       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029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kdo je nadarjen, 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kako odkriti nadarjenega dijaka, 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kakšne so možnosti šole in učitelja za delo z nadarjenim dijakom,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možnosti financiranja dela z nadarjenim dijakom,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kako se dijak počuti v razredu,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kaj nadarjen dijak pričakuje od šole in učitelja,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kako vzpodbuditi nadarjenega dijaka, da bo želel delati več na svojem močnem pdročju, 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kako delati, če je v razredu več dijakov, nadarjenih na različnih ali enakih področjih,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kako doseči, da bo nadarjenost vrednota,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kako je s socializacijo nadarjenih dijakov,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kako svojega otroka vidijo starši in kaj si želijo zanj,...</a:t>
            </a:r>
          </a:p>
          <a:p>
            <a:pPr>
              <a:buFont typeface="Wingdings" pitchFamily="2" charset="2"/>
              <a:buChar char="Ø"/>
            </a:pPr>
            <a:endParaRPr lang="sl-SI" sz="2400" b="1" dirty="0" smtClean="0"/>
          </a:p>
          <a:p>
            <a:pPr>
              <a:buFont typeface="Wingdings" pitchFamily="2" charset="2"/>
              <a:buChar char="Ø"/>
            </a:pPr>
            <a:endParaRPr lang="sl-SI" sz="2400" b="1" dirty="0" smtClean="0"/>
          </a:p>
          <a:p>
            <a:pPr>
              <a:buNone/>
            </a:pPr>
            <a:endParaRPr lang="sl-SI" sz="2800" b="1" dirty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584664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b="1" i="1" u="sng" dirty="0" smtClean="0">
                <a:latin typeface="Arial" pitchFamily="34" charset="0"/>
                <a:cs typeface="Arial" pitchFamily="34" charset="0"/>
              </a:rPr>
              <a:t>Kako?</a:t>
            </a:r>
            <a:r>
              <a:rPr lang="sl-SI" sz="2800" b="1" dirty="0" smtClean="0"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študirali smo literaturo,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obiskovali seminarje,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iskali močna področja članov skupine za nadarjene in možnosti za njihov razvoj,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intervjuvali učitelje in nadarjenime dijake,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iskali dejavnosti na šoli, ki vzpodbujajo nadarjene dijake k aktivnostim,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ozaveščali učitelje na pedagoških konferencah,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ozaveščali starše na svetih staršev in roditeljskih sestankih,...</a:t>
            </a:r>
          </a:p>
          <a:p>
            <a:pPr>
              <a:buFont typeface="Wingdings" pitchFamily="2" charset="2"/>
              <a:buChar char="Ø"/>
            </a:pPr>
            <a:endParaRPr lang="sl-SI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l-SI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l-SI" sz="2400" b="1" dirty="0" smtClean="0"/>
          </a:p>
          <a:p>
            <a:pPr>
              <a:buNone/>
            </a:pPr>
            <a:endParaRPr lang="sl-SI" sz="2800" b="1" dirty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584664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dirty="0" smtClean="0"/>
              <a:t> </a:t>
            </a:r>
            <a:r>
              <a:rPr lang="sl-SI" sz="2800" i="1" u="sng" dirty="0" smtClean="0">
                <a:latin typeface="Arial" pitchFamily="34" charset="0"/>
                <a:cs typeface="Arial" pitchFamily="34" charset="0"/>
              </a:rPr>
              <a:t>Kaj smo ugotovili?</a:t>
            </a:r>
            <a:r>
              <a:rPr lang="sl-SI" sz="2800" i="1" dirty="0" smtClean="0"/>
              <a:t>                     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2400" i="1" dirty="0" smtClean="0">
                <a:latin typeface="Arial" pitchFamily="34" charset="0"/>
                <a:cs typeface="Arial" pitchFamily="34" charset="0"/>
              </a:rPr>
              <a:t>Nadarjen učenec ima kombinacijo treh osnovnih značilnosti:</a:t>
            </a:r>
            <a:endParaRPr lang="sl-SI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sl-SI" sz="2400" i="1" dirty="0" smtClean="0">
                <a:latin typeface="Arial" pitchFamily="34" charset="0"/>
                <a:cs typeface="Arial" pitchFamily="34" charset="0"/>
              </a:rPr>
              <a:t>       nadpovprečne splošne sposobnosti</a:t>
            </a:r>
            <a:endParaRPr lang="sl-SI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sl-SI" sz="2400" i="1" dirty="0" smtClean="0">
                <a:latin typeface="Arial" pitchFamily="34" charset="0"/>
                <a:cs typeface="Arial" pitchFamily="34" charset="0"/>
              </a:rPr>
              <a:t>       visoko raven ustvarjalnosti</a:t>
            </a:r>
            <a:endParaRPr lang="sl-SI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sl-SI" sz="2400" i="1" dirty="0" smtClean="0">
                <a:latin typeface="Arial" pitchFamily="34" charset="0"/>
                <a:cs typeface="Arial" pitchFamily="34" charset="0"/>
              </a:rPr>
              <a:t>       visoko raven predanosti nalogi</a:t>
            </a:r>
            <a:r>
              <a:rPr lang="sl-SI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lvl="0" indent="-514350">
              <a:buFont typeface="Wingdings" pitchFamily="2" charset="2"/>
              <a:buChar char="Ø"/>
            </a:pPr>
            <a:endParaRPr lang="sl-SI" sz="2400" b="1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ni vsak nadarjen dijak tudi zainteresiran za dodatno delo, </a:t>
            </a:r>
          </a:p>
          <a:p>
            <a:pPr marL="514350" lvl="0" indent="-514350"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nadarjeni dijaki se ponavadi nočejo izpostavljati,</a:t>
            </a:r>
          </a:p>
          <a:p>
            <a:pPr marL="514350" lvl="0" indent="-514350"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starši so želeli, da vključujemo ponudbo za nadarjene v pouk, kot že počnemo, in ne pretiravamo z individualizacijo,</a:t>
            </a:r>
          </a:p>
          <a:p>
            <a:pPr marL="514350" lvl="0" indent="-514350">
              <a:buFont typeface="Wingdings" pitchFamily="2" charset="2"/>
              <a:buChar char="Ø"/>
            </a:pPr>
            <a:endParaRPr lang="sl-SI" sz="2400" b="1" dirty="0" smtClean="0"/>
          </a:p>
          <a:p>
            <a:pPr marL="514350" lvl="0" indent="-514350">
              <a:buFont typeface="Wingdings" pitchFamily="2" charset="2"/>
              <a:buChar char="Ø"/>
            </a:pPr>
            <a:endParaRPr lang="sl-SI" sz="2400" b="1" dirty="0" smtClean="0"/>
          </a:p>
          <a:p>
            <a:pPr marL="514350" lvl="0" indent="-514350">
              <a:buFont typeface="Wingdings" pitchFamily="2" charset="2"/>
              <a:buChar char="Ø"/>
            </a:pPr>
            <a:endParaRPr lang="sl-SI" sz="2400" b="1" dirty="0" smtClean="0"/>
          </a:p>
          <a:p>
            <a:pPr>
              <a:buNone/>
            </a:pPr>
            <a:endParaRPr lang="sl-SI" sz="2400" dirty="0" smtClean="0"/>
          </a:p>
          <a:p>
            <a:pPr>
              <a:buFont typeface="Wingdings" pitchFamily="2" charset="2"/>
              <a:buChar char="Ø"/>
            </a:pPr>
            <a:endParaRPr lang="sl-SI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l-SI" sz="2400" b="1" dirty="0" smtClean="0"/>
          </a:p>
          <a:p>
            <a:pPr>
              <a:buNone/>
            </a:pPr>
            <a:endParaRPr lang="sl-SI" sz="2800" b="1" dirty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584664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dirty="0" smtClean="0"/>
              <a:t> </a:t>
            </a:r>
            <a:r>
              <a:rPr lang="sl-SI" sz="2800" i="1" u="sng" dirty="0" smtClean="0">
                <a:latin typeface="Arial" pitchFamily="34" charset="0"/>
                <a:cs typeface="Arial" pitchFamily="34" charset="0"/>
              </a:rPr>
              <a:t>Kaj smo ugotovili?</a:t>
            </a:r>
            <a:r>
              <a:rPr lang="sl-SI" sz="2800" i="1" dirty="0" smtClean="0"/>
              <a:t>                     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dijakom veliko pomenijo pohvala, priznanje in možnost predstavitve njihovega dela,</a:t>
            </a:r>
          </a:p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pomembno je, da je na šoli dovolj pestra in kvalitetna ponudba različnih dejavnosti tako v okviru pouka kot izven njega, </a:t>
            </a:r>
          </a:p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nujna je dobra obveščenost,</a:t>
            </a:r>
          </a:p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potrebno je spremljanje, vzpodbujanje in nadzor nad delom dijaka,</a:t>
            </a:r>
          </a:p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če je interes pri dijakih in moralna podpora pri vodstvu šole, učitelji naredijo marsikaj tudi izven svojega rednega delovnega časa,</a:t>
            </a:r>
          </a:p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delo z nadarjenimi še ni posebej ovrednoteno (sklad),...</a:t>
            </a:r>
          </a:p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endParaRPr lang="sl-SI" sz="2400" dirty="0" smtClean="0">
              <a:latin typeface="Arial" pitchFamily="34" charset="0"/>
              <a:cs typeface="Arial" pitchFamily="34" charset="0"/>
            </a:endParaRPr>
          </a:p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endParaRPr lang="sl-SI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l-SI" sz="2400" dirty="0" smtClean="0"/>
          </a:p>
          <a:p>
            <a:pPr>
              <a:buFont typeface="Wingdings" pitchFamily="2" charset="2"/>
              <a:buChar char="Ø"/>
            </a:pPr>
            <a:endParaRPr lang="sl-SI" sz="2400" dirty="0" smtClean="0"/>
          </a:p>
          <a:p>
            <a:pPr>
              <a:buFont typeface="Wingdings" pitchFamily="2" charset="2"/>
              <a:buChar char="Ø"/>
            </a:pPr>
            <a:endParaRPr lang="sl-SI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l-SI" sz="2400" b="1" dirty="0" smtClean="0"/>
          </a:p>
          <a:p>
            <a:pPr>
              <a:buNone/>
            </a:pPr>
            <a:endParaRPr lang="sl-SI" sz="2800" b="1" dirty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391400" cy="533400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1800" i="1" dirty="0" smtClean="0"/>
              <a:t/>
            </a:r>
            <a:br>
              <a:rPr lang="sl-SI" sz="1800" i="1" dirty="0" smtClean="0"/>
            </a:br>
            <a:r>
              <a:rPr lang="sl-SI" sz="2800" i="1" dirty="0" smtClean="0"/>
              <a:t> </a:t>
            </a:r>
            <a:r>
              <a:rPr lang="sl-SI" sz="2800" b="1" i="1" u="sng" dirty="0" smtClean="0">
                <a:latin typeface="Arial" pitchFamily="34" charset="0"/>
                <a:cs typeface="Arial" pitchFamily="34" charset="0"/>
              </a:rPr>
              <a:t>Kaj smo uvedli?</a:t>
            </a:r>
            <a:r>
              <a:rPr lang="sl-SI" sz="2800" i="1" dirty="0" smtClean="0"/>
              <a:t>                    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lansko leto za 1. letnike Osebno mapo dosežkov, ki smo jo letos nadgradili,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letos smo zbrali vse dejavnosti, kjer dijaki lahko uresničujejo svoje interese in uveljavljajo svojo nadarjenost,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vzpodbujamo učitelje k izdajanje pohval in priznanj za posebne dosežke in nagrajevenje le teh,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navezujemo stike z zunanjimi sodelavci, ki sodelujejo pri pouku ali delajo dodatno s posameznimi dijaki,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odprti smo za prilagajanje pouka dijakom, ki se udeležujeo tekmovanj, izdelujejo raziskovalne naloge, itd.</a:t>
            </a:r>
          </a:p>
          <a:p>
            <a:pPr>
              <a:buNone/>
            </a:pPr>
            <a:endParaRPr lang="sl-SI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l-SI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l-SI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l-SI" sz="2400" dirty="0" smtClean="0"/>
          </a:p>
          <a:p>
            <a:pPr>
              <a:buFont typeface="Wingdings" pitchFamily="2" charset="2"/>
              <a:buChar char="Ø"/>
            </a:pPr>
            <a:endParaRPr lang="sl-SI" sz="2400" dirty="0" smtClean="0"/>
          </a:p>
          <a:p>
            <a:pPr>
              <a:buFont typeface="Wingdings" pitchFamily="2" charset="2"/>
              <a:buChar char="Ø"/>
            </a:pPr>
            <a:endParaRPr lang="sl-SI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l-SI" sz="2400" b="1" dirty="0" smtClean="0"/>
          </a:p>
          <a:p>
            <a:pPr>
              <a:buNone/>
            </a:pPr>
            <a:endParaRPr lang="sl-SI" sz="2800" b="1" dirty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391400" cy="533400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1800" i="1" dirty="0" smtClean="0"/>
              <a:t/>
            </a:r>
            <a:br>
              <a:rPr lang="sl-SI" sz="1800" i="1" dirty="0" smtClean="0"/>
            </a:br>
            <a:r>
              <a:rPr lang="sl-SI" sz="2800" i="1" dirty="0" smtClean="0"/>
              <a:t> </a:t>
            </a:r>
            <a:r>
              <a:rPr lang="sl-SI" sz="2800" b="1" i="1" u="sng" dirty="0" smtClean="0"/>
              <a:t>Pregled dejavnosti</a:t>
            </a:r>
            <a:r>
              <a:rPr lang="sl-SI" sz="2800" i="1" dirty="0" smtClean="0"/>
              <a:t> - </a:t>
            </a:r>
            <a:r>
              <a:rPr lang="sl-SI" sz="2800" b="1" i="1" u="sng" dirty="0" smtClean="0"/>
              <a:t>namen</a:t>
            </a:r>
            <a:r>
              <a:rPr lang="sl-SI" sz="2800" i="1" dirty="0" smtClean="0"/>
              <a:t>          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seznanjanje dijakov z vsemi dejavnostmi na šoli, pri katerih lahko uresničijo svoje interese in nadarjenost,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dijaki večkrat letno pri razredni uri (spodbujamo, da to počnejo tudi sami) pregledajo možnosti udejstvovanja, si podčrtajo z različnimi barvami, kaj že počnejo, kaj jih še zanima in kje bi se še želeli udejstvovati,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razrednik lahko z dijakom pregleda seznam aktivnosti in opozori dijaka na dejavnost, kjer bi se s svojo sposobnostjo še lahko uveljavil in napredoval,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šola nadgrajuje seznam dejavnosti glede na želje dijakov,</a:t>
            </a:r>
          </a:p>
          <a:p>
            <a:pPr>
              <a:buFont typeface="Wingdings" pitchFamily="2" charset="2"/>
              <a:buChar char="Ø"/>
            </a:pPr>
            <a:r>
              <a:rPr lang="sl-SI" sz="2400" dirty="0" smtClean="0">
                <a:latin typeface="Arial" pitchFamily="34" charset="0"/>
                <a:cs typeface="Arial" pitchFamily="34" charset="0"/>
              </a:rPr>
              <a:t>starši imajo pregled nad dodatnimi dejavnostmi v šoli,</a:t>
            </a:r>
          </a:p>
          <a:p>
            <a:pPr>
              <a:buFont typeface="Wingdings" pitchFamily="2" charset="2"/>
              <a:buChar char="Ø"/>
            </a:pPr>
            <a:r>
              <a:rPr lang="sl-SI" sz="2400" smtClean="0">
                <a:latin typeface="Arial" pitchFamily="34" charset="0"/>
                <a:cs typeface="Arial" pitchFamily="34" charset="0"/>
              </a:rPr>
              <a:t>dokaz, da je na šolah veliko dodatne ponudbe, dijaki jo morajo le izkoristiti.</a:t>
            </a:r>
            <a:endParaRPr lang="sl-SI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l-SI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l-SI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l-SI" sz="2400" dirty="0" smtClean="0"/>
          </a:p>
          <a:p>
            <a:pPr>
              <a:buFont typeface="Wingdings" pitchFamily="2" charset="2"/>
              <a:buChar char="Ø"/>
            </a:pPr>
            <a:endParaRPr lang="sl-SI" sz="2400" dirty="0" smtClean="0"/>
          </a:p>
          <a:p>
            <a:pPr>
              <a:buFont typeface="Wingdings" pitchFamily="2" charset="2"/>
              <a:buChar char="Ø"/>
            </a:pPr>
            <a:endParaRPr lang="sl-SI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l-SI" sz="2400" b="1" dirty="0" smtClean="0"/>
          </a:p>
          <a:p>
            <a:pPr>
              <a:buNone/>
            </a:pPr>
            <a:endParaRPr lang="sl-SI" sz="2800" b="1" dirty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43800" cy="457200"/>
          </a:xfrm>
        </p:spPr>
        <p:txBody>
          <a:bodyPr>
            <a:noAutofit/>
          </a:bodyPr>
          <a:lstStyle/>
          <a:p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i="1" u="sng" dirty="0" smtClean="0"/>
              <a:t/>
            </a:r>
            <a:br>
              <a:rPr lang="sl-SI" sz="2800" i="1" u="sng" dirty="0" smtClean="0"/>
            </a:br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800" i="1" dirty="0" smtClean="0"/>
              <a:t> </a:t>
            </a:r>
            <a:r>
              <a:rPr lang="sl-SI" sz="1800" dirty="0" smtClean="0"/>
              <a:t>Gimnazija Vič</a:t>
            </a:r>
            <a:br>
              <a:rPr lang="sl-SI" sz="1800" dirty="0" smtClean="0"/>
            </a:br>
            <a:r>
              <a:rPr lang="sl-SI" sz="1800" b="1" dirty="0" smtClean="0"/>
              <a:t> </a:t>
            </a:r>
            <a:r>
              <a:rPr lang="sl-SI" sz="1800" b="1" i="1" u="sng" dirty="0" smtClean="0"/>
              <a:t>PREGLED DEJAVNOSTI V ŠOLI</a:t>
            </a:r>
            <a:r>
              <a:rPr lang="sl-SI" sz="1800" b="1" dirty="0" smtClean="0"/>
              <a:t>                           </a:t>
            </a:r>
            <a:r>
              <a:rPr lang="sl-SI" sz="1800" dirty="0" smtClean="0"/>
              <a:t>Nadarjenost je dar</a:t>
            </a:r>
            <a:endParaRPr lang="sl-SI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81600"/>
          </a:xfrm>
        </p:spPr>
        <p:txBody>
          <a:bodyPr>
            <a:normAutofit fontScale="32500" lnSpcReduction="20000"/>
          </a:bodyPr>
          <a:lstStyle/>
          <a:p>
            <a:pPr marL="514350" lvl="0" indent="-514350">
              <a:buFont typeface="+mj-lt"/>
              <a:buAutoNum type="romanUcPeriod"/>
            </a:pPr>
            <a:endParaRPr lang="sl-SI" sz="2400" b="1" dirty="0" smtClean="0"/>
          </a:p>
          <a:p>
            <a:pPr>
              <a:buNone/>
            </a:pPr>
            <a:endParaRPr lang="sl-SI" sz="5500" i="1" u="sng" dirty="0" smtClean="0"/>
          </a:p>
          <a:p>
            <a:pPr>
              <a:buNone/>
            </a:pPr>
            <a:r>
              <a:rPr lang="sl-SI" sz="2400" dirty="0" smtClean="0"/>
              <a:t> </a:t>
            </a:r>
          </a:p>
          <a:p>
            <a:pPr>
              <a:buNone/>
            </a:pPr>
            <a:endParaRPr lang="sl-SI" sz="2400" b="1" dirty="0" smtClean="0"/>
          </a:p>
          <a:p>
            <a:pPr>
              <a:buNone/>
            </a:pPr>
            <a:r>
              <a:rPr lang="sl-SI" sz="5500" b="1" dirty="0" smtClean="0"/>
              <a:t>DRAGI DIJAK,</a:t>
            </a:r>
            <a:r>
              <a:rPr lang="sl-SI" sz="5500" dirty="0" smtClean="0"/>
              <a:t>  </a:t>
            </a:r>
            <a:r>
              <a:rPr lang="sl-SI" sz="5500" b="1" dirty="0" smtClean="0"/>
              <a:t>DRAGA DIJAKINJA!</a:t>
            </a:r>
            <a:endParaRPr lang="sl-SI" sz="5500" dirty="0" smtClean="0"/>
          </a:p>
          <a:p>
            <a:pPr>
              <a:buNone/>
            </a:pPr>
            <a:r>
              <a:rPr lang="sl-SI" sz="5500" dirty="0" smtClean="0"/>
              <a:t> </a:t>
            </a:r>
          </a:p>
          <a:p>
            <a:pPr>
              <a:buNone/>
            </a:pPr>
            <a:r>
              <a:rPr lang="sl-SI" sz="5500" dirty="0" smtClean="0"/>
              <a:t> </a:t>
            </a:r>
          </a:p>
          <a:p>
            <a:pPr>
              <a:buNone/>
            </a:pPr>
            <a:r>
              <a:rPr lang="sl-SI" sz="5500" dirty="0" smtClean="0"/>
              <a:t>Tvoji interesi in talenti so tvoje enkratno darilo. </a:t>
            </a:r>
          </a:p>
          <a:p>
            <a:pPr>
              <a:buNone/>
            </a:pPr>
            <a:r>
              <a:rPr lang="sl-SI" sz="5500" dirty="0" smtClean="0"/>
              <a:t>Ob spoznavanju, kaj vse se skriva v tebi, ti želimo veliko zadovoljstva in uspehov. </a:t>
            </a:r>
          </a:p>
          <a:p>
            <a:pPr>
              <a:buNone/>
            </a:pPr>
            <a:r>
              <a:rPr lang="sl-SI" sz="5500" dirty="0" smtClean="0"/>
              <a:t> </a:t>
            </a:r>
          </a:p>
          <a:p>
            <a:pPr>
              <a:buNone/>
            </a:pPr>
            <a:r>
              <a:rPr lang="sl-SI" sz="5500" dirty="0" smtClean="0"/>
              <a:t>V tej knjižici te čaka naše darilo. V njej smo zbrali raznolike ideje, kako lahko svoje darove izkoristiš pri pouku in izven njega. Preglej možnosti, označi tiste, ki te zanimajo in se dogovori z mentorji, učitelji in drugimi sodelavci, kako se lahko vanje vključiš.</a:t>
            </a:r>
          </a:p>
          <a:p>
            <a:pPr>
              <a:buNone/>
            </a:pPr>
            <a:r>
              <a:rPr lang="sl-SI" sz="5500" dirty="0" smtClean="0"/>
              <a:t> </a:t>
            </a:r>
          </a:p>
          <a:p>
            <a:pPr>
              <a:buNone/>
            </a:pPr>
            <a:r>
              <a:rPr lang="sl-SI" sz="5500" dirty="0" smtClean="0"/>
              <a:t>»Upaš, znaš, hočeš!«, pravijo naši dijaki.</a:t>
            </a:r>
          </a:p>
          <a:p>
            <a:pPr>
              <a:buNone/>
            </a:pPr>
            <a:r>
              <a:rPr lang="sl-SI" sz="5500" dirty="0" smtClean="0"/>
              <a:t> </a:t>
            </a:r>
          </a:p>
          <a:p>
            <a:pPr>
              <a:buNone/>
            </a:pPr>
            <a:r>
              <a:rPr lang="sl-SI" sz="5500" dirty="0" smtClean="0"/>
              <a:t>Srečno!</a:t>
            </a:r>
          </a:p>
          <a:p>
            <a:pPr>
              <a:buNone/>
            </a:pPr>
            <a:r>
              <a:rPr lang="sl-SI" sz="3800" b="1" dirty="0" smtClean="0"/>
              <a:t> </a:t>
            </a:r>
            <a:endParaRPr lang="sl-SI" sz="3800" dirty="0" smtClean="0"/>
          </a:p>
          <a:p>
            <a:pPr>
              <a:buNone/>
            </a:pPr>
            <a:r>
              <a:rPr lang="sl-SI" sz="3800" b="1" dirty="0" smtClean="0"/>
              <a:t> </a:t>
            </a:r>
            <a:endParaRPr lang="sl-SI" sz="3800" dirty="0" smtClean="0"/>
          </a:p>
          <a:p>
            <a:pPr>
              <a:buNone/>
            </a:pPr>
            <a:r>
              <a:rPr lang="sl-SI" sz="2400" b="1" dirty="0" smtClean="0"/>
              <a:t> </a:t>
            </a:r>
            <a:endParaRPr lang="sl-SI" sz="2400" dirty="0" smtClean="0"/>
          </a:p>
          <a:p>
            <a:pPr>
              <a:buNone/>
            </a:pPr>
            <a:r>
              <a:rPr lang="sl-SI" sz="2400" b="1" dirty="0" smtClean="0"/>
              <a:t> </a:t>
            </a:r>
            <a:endParaRPr lang="sl-SI" sz="2400" dirty="0" smtClean="0"/>
          </a:p>
          <a:p>
            <a:pPr>
              <a:buNone/>
            </a:pPr>
            <a:r>
              <a:rPr lang="sl-SI" sz="2400" b="1" i="1" dirty="0" smtClean="0"/>
              <a:t>Projektna skupina: </a:t>
            </a:r>
            <a:r>
              <a:rPr lang="sl-SI" sz="2400" i="1" dirty="0" smtClean="0"/>
              <a:t>Tatjana Ažman, Barbara Černe, Blanka Klobučar, Alenka Mozer, Jana Ozimek, Helena Potočnik Vičar, Edin Saračević, Majda Šajn Stjepić, Vanja Špelko, Nuša Završnik Ražen</a:t>
            </a:r>
            <a:endParaRPr lang="sl-SI" sz="2400" dirty="0" smtClean="0"/>
          </a:p>
          <a:p>
            <a:pPr>
              <a:buNone/>
            </a:pP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b="1" dirty="0" smtClean="0"/>
              <a:t> </a:t>
            </a:r>
            <a:endParaRPr lang="sl-SI" sz="2400" dirty="0" smtClean="0"/>
          </a:p>
          <a:p>
            <a:pPr>
              <a:buNone/>
            </a:pPr>
            <a:endParaRPr lang="sl-SI" sz="2400" dirty="0" smtClean="0"/>
          </a:p>
          <a:p>
            <a:pPr>
              <a:buFont typeface="Wingdings" pitchFamily="2" charset="2"/>
              <a:buChar char="Ø"/>
            </a:pPr>
            <a:endParaRPr lang="sl-SI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sl-SI" sz="2400" b="1" dirty="0" smtClean="0"/>
          </a:p>
          <a:p>
            <a:pPr>
              <a:buNone/>
            </a:pPr>
            <a:endParaRPr lang="sl-SI" sz="2800" b="1" dirty="0"/>
          </a:p>
        </p:txBody>
      </p:sp>
      <p:sp>
        <p:nvSpPr>
          <p:cNvPr id="234498" name="AutoShape 2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234500" name="AutoShape 4" descr="http://mail.google.com/mail/?ui=2&amp;ik=111f776da6&amp;view=att&amp;th=121eec4e6edc9df6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Picture 5" descr="vic_kol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77200" y="1"/>
            <a:ext cx="1066799" cy="1442846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  <a:effectLst>
            <a:outerShdw blurRad="50800" dist="50800" dir="5400000" sx="1000" sy="1000" algn="ctr" rotWithShape="0">
              <a:srgbClr val="000000"/>
            </a:outerShdw>
          </a:effectLst>
        </p:spPr>
      </p:pic>
      <p:sp>
        <p:nvSpPr>
          <p:cNvPr id="7" name="Right Arrow 6">
            <a:hlinkClick r:id="rId3" action="ppaction://hlinkfile"/>
          </p:cNvPr>
          <p:cNvSpPr/>
          <p:nvPr/>
        </p:nvSpPr>
        <p:spPr>
          <a:xfrm flipV="1">
            <a:off x="4724400" y="609600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450</TotalTime>
  <Words>1597</Words>
  <Application>Microsoft Office PowerPoint</Application>
  <PresentationFormat>Diaprojekcija na zaslonu (4:3)</PresentationFormat>
  <Paragraphs>268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22</vt:i4>
      </vt:variant>
    </vt:vector>
  </HeadingPairs>
  <TitlesOfParts>
    <vt:vector size="23" baseType="lpstr">
      <vt:lpstr>Foundry</vt:lpstr>
      <vt:lpstr>Gimnazija Vič  Nadarjenost je dar</vt:lpstr>
      <vt:lpstr>  Zgodovina                                            Gimnazija Vič Nadarjenost je dar</vt:lpstr>
      <vt:lpstr>  Učili smo se in odkrivali                  Gimnazija Vič Nadarjenost je dar</vt:lpstr>
      <vt:lpstr>  Kako?                                                Gimnazija Vič Nadarjenost je dar</vt:lpstr>
      <vt:lpstr>    Kaj smo ugotovili?                                Gimnazija Vič Nadarjenost je dar</vt:lpstr>
      <vt:lpstr>    Kaj smo ugotovili?                                Gimnazija Vič Nadarjenost je dar</vt:lpstr>
      <vt:lpstr>    Kaj smo uvedli?                               Gimnazija Vič Nadarjenost je dar</vt:lpstr>
      <vt:lpstr>    Pregled dejavnosti - namen           Gimnazija Vič Nadarjenost je dar</vt:lpstr>
      <vt:lpstr>      Gimnazija Vič  PREGLED DEJAVNOSTI V ŠOLI                           Nadarjenost je dar</vt:lpstr>
      <vt:lpstr>      Struktura                                               Gimnazija Vič Nadarjenost je dar</vt:lpstr>
      <vt:lpstr>      Po predmetih                                       Gimnazija Vič Nadarjenost je dar</vt:lpstr>
      <vt:lpstr>      Matematika – za vse                         Gimnazija Vič Nadarjenost je dar</vt:lpstr>
      <vt:lpstr>      Matematika – višja raven                 Gimnazija Vič Nadarjenost je dar</vt:lpstr>
      <vt:lpstr>      Matematika – izven pouka              Gimnazija Vič Nadarjenost je dar</vt:lpstr>
      <vt:lpstr>      Športna vzgoja - pouk                        Gimnazija Vič Nadarjenost je dar</vt:lpstr>
      <vt:lpstr>      Športna vzgoja – izven pouka          Gimnazija Vič Nadarjenost je dar</vt:lpstr>
      <vt:lpstr>     Ponudba – oddelki - pouk                  Gimnazija Vič Nadarjenost je dar</vt:lpstr>
      <vt:lpstr>     Ponudba - oddelki                               Gimnazija Vič Nadarjenost je dar</vt:lpstr>
      <vt:lpstr>     Ponudba - posamezniki                     Gimnazija Vič Nadarjenost je dar</vt:lpstr>
      <vt:lpstr>     Ponudba - posamezniki                     Gimnazija Vič Nadarjenost je dar</vt:lpstr>
      <vt:lpstr>Diapozitiv 21</vt:lpstr>
      <vt:lpstr>ZA KONEC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Vanja</dc:creator>
  <cp:lastModifiedBy>Elena Kecman</cp:lastModifiedBy>
  <cp:revision>48</cp:revision>
  <dcterms:created xsi:type="dcterms:W3CDTF">2006-08-16T00:00:00Z</dcterms:created>
  <dcterms:modified xsi:type="dcterms:W3CDTF">2010-11-15T12:17:08Z</dcterms:modified>
</cp:coreProperties>
</file>